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6858000" cx="9144000"/>
  <p:notesSz cx="6858000" cy="9144000"/>
  <p:embeddedFontLst>
    <p:embeddedFont>
      <p:font typeface="Libre Franklin"/>
      <p:regular r:id="rId27"/>
      <p:bold r:id="rId28"/>
      <p:italic r:id="rId29"/>
      <p:boldItalic r:id="rId30"/>
    </p:embeddedFont>
    <p:embeddedFont>
      <p:font typeface="Libre Franklin Medium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5" roundtripDataSignature="AMtx7mhydsY4VSiRkV+3ERDFHrKL+uTy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31BDC3-D9F7-4047-B5F4-D15AE6ED5886}">
  <a:tblStyle styleId="{5231BDC3-D9F7-4047-B5F4-D15AE6ED588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LibreFranklin-bold.fntdata"/><Relationship Id="rId27" Type="http://schemas.openxmlformats.org/officeDocument/2006/relationships/font" Target="fonts/LibreFranklin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ibreFranklin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ibreFranklinMedium-regular.fntdata"/><Relationship Id="rId30" Type="http://schemas.openxmlformats.org/officeDocument/2006/relationships/font" Target="fonts/LibreFranklin-boldItalic.fntdata"/><Relationship Id="rId11" Type="http://schemas.openxmlformats.org/officeDocument/2006/relationships/slide" Target="slides/slide5.xml"/><Relationship Id="rId33" Type="http://schemas.openxmlformats.org/officeDocument/2006/relationships/font" Target="fonts/LibreFranklinMedium-italic.fntdata"/><Relationship Id="rId10" Type="http://schemas.openxmlformats.org/officeDocument/2006/relationships/slide" Target="slides/slide4.xml"/><Relationship Id="rId32" Type="http://schemas.openxmlformats.org/officeDocument/2006/relationships/font" Target="fonts/LibreFranklinMedium-bold.fntdata"/><Relationship Id="rId13" Type="http://schemas.openxmlformats.org/officeDocument/2006/relationships/slide" Target="slides/slide7.xml"/><Relationship Id="rId35" Type="http://customschemas.google.com/relationships/presentationmetadata" Target="metadata"/><Relationship Id="rId12" Type="http://schemas.openxmlformats.org/officeDocument/2006/relationships/slide" Target="slides/slide6.xml"/><Relationship Id="rId34" Type="http://schemas.openxmlformats.org/officeDocument/2006/relationships/font" Target="fonts/LibreFranklinMedium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adabb836f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adabb836f3_0_1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dabb836f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adabb836f3_0_1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ad517414d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ad517414db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ad517414d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ad517414db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adabb836f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3adabb836f3_0_1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d517414d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ad517414db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ad517414d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ad517414db_2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dabb836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3adabb836f3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dabb836f3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adabb836f3_0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ibre Franklin Medium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2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2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2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ibre Franklin Medium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ibre Franklin Medium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 Medium"/>
              <a:buNone/>
              <a:defRPr b="0" i="0" sz="44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5" name="Google Shape;85;p1"/>
          <p:cNvSpPr/>
          <p:nvPr/>
        </p:nvSpPr>
        <p:spPr>
          <a:xfrm flipH="1" rot="10800000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366092"/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rgbClr val="4F81BD">
                  <a:alpha val="40784"/>
                </a:srgbClr>
              </a:gs>
              <a:gs pos="74000">
                <a:srgbClr val="93B3D7">
                  <a:alpha val="0"/>
                </a:srgbClr>
              </a:gs>
              <a:gs pos="100000">
                <a:srgbClr val="93B3D7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7" name="Google Shape;87;p1"/>
          <p:cNvSpPr/>
          <p:nvPr/>
        </p:nvSpPr>
        <p:spPr>
          <a:xfrm flipH="1">
            <a:off x="0" y="0"/>
            <a:ext cx="9144000" cy="1983300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4F81BD">
                  <a:alpha val="14901"/>
                </a:srgbClr>
              </a:gs>
              <a:gs pos="100000">
                <a:srgbClr val="4F81BD">
                  <a:alpha val="14901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8" name="Google Shape;88;p1"/>
          <p:cNvSpPr txBox="1"/>
          <p:nvPr>
            <p:ph type="ctrTitle"/>
          </p:nvPr>
        </p:nvSpPr>
        <p:spPr>
          <a:xfrm>
            <a:off x="25" y="184025"/>
            <a:ext cx="60966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Libre Franklin Medium"/>
              <a:buNone/>
            </a:pPr>
            <a:r>
              <a:rPr lang="es-ES" sz="3200">
                <a:solidFill>
                  <a:srgbClr val="FFFFFF"/>
                </a:solidFill>
              </a:rPr>
              <a:t>Restricción Externa Crónica en Argentina (2000–2024)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6096650" y="0"/>
            <a:ext cx="3203700" cy="17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</a:pPr>
            <a:r>
              <a:rPr lang="es-ES" sz="1300">
                <a:solidFill>
                  <a:srgbClr val="FFFFFF"/>
                </a:solidFill>
              </a:rPr>
              <a:t>Matias Dadario      </a:t>
            </a:r>
            <a:r>
              <a:rPr i="1" lang="es-ES" sz="1300">
                <a:solidFill>
                  <a:srgbClr val="FFFFFF"/>
                </a:solidFill>
              </a:rPr>
              <a:t>Registro 896188</a:t>
            </a:r>
            <a:endParaRPr sz="13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</a:pPr>
            <a:r>
              <a:rPr lang="es-ES" sz="1300">
                <a:solidFill>
                  <a:srgbClr val="FFFFFF"/>
                </a:solidFill>
              </a:rPr>
              <a:t>Luciano Reyente  </a:t>
            </a:r>
            <a:r>
              <a:rPr i="1" lang="es-ES" sz="1300">
                <a:solidFill>
                  <a:srgbClr val="FFFFFF"/>
                </a:solidFill>
              </a:rPr>
              <a:t>Registro 900338</a:t>
            </a:r>
            <a:endParaRPr sz="13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</a:pPr>
            <a:r>
              <a:t/>
            </a:r>
            <a:endParaRPr i="1"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</a:pPr>
            <a:r>
              <a:rPr i="1" lang="es-ES" sz="1300">
                <a:solidFill>
                  <a:srgbClr val="FFFFFF"/>
                </a:solidFill>
              </a:rPr>
              <a:t>Ciencia de Datos para Economía </a:t>
            </a:r>
            <a:endParaRPr sz="13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</a:pPr>
            <a:r>
              <a:rPr i="1" lang="es-ES" sz="1300">
                <a:solidFill>
                  <a:srgbClr val="FFFFFF"/>
                </a:solidFill>
              </a:rPr>
              <a:t>y Negocios (FCE-UBA)</a:t>
            </a:r>
            <a:endParaRPr i="1" sz="1300">
              <a:solidFill>
                <a:srgbClr val="FFFFFF"/>
              </a:solidFill>
            </a:endParaRPr>
          </a:p>
        </p:txBody>
      </p:sp>
      <p:pic>
        <p:nvPicPr>
          <p:cNvPr id="90" name="Google Shape;90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75950"/>
            <a:ext cx="9144000" cy="52820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dabb836f3_0_1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1" name="Google Shape;191;g3adabb836f3_0_114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2" name="Google Shape;192;g3adabb836f3_0_114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3" name="Google Shape;193;g3adabb836f3_0_114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4" name="Google Shape;194;g3adabb836f3_0_114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5" name="Google Shape;195;g3adabb836f3_0_114"/>
          <p:cNvSpPr txBox="1"/>
          <p:nvPr>
            <p:ph type="title"/>
          </p:nvPr>
        </p:nvSpPr>
        <p:spPr>
          <a:xfrm>
            <a:off x="344500" y="281850"/>
            <a:ext cx="574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Modelo de Thirlwall Estimado ARG 2000-2024</a:t>
            </a:r>
            <a:endParaRPr sz="4200">
              <a:solidFill>
                <a:srgbClr val="FFFFFF"/>
              </a:solidFill>
            </a:endParaRPr>
          </a:p>
        </p:txBody>
      </p:sp>
      <p:pic>
        <p:nvPicPr>
          <p:cNvPr id="196" name="Google Shape;196;g3adabb836f3_0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388" y="1723300"/>
            <a:ext cx="5867225" cy="506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dabb836f3_0_16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2" name="Google Shape;202;g3adabb836f3_0_161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3" name="Google Shape;203;g3adabb836f3_0_161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4" name="Google Shape;204;g3adabb836f3_0_161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5" name="Google Shape;205;g3adabb836f3_0_161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6" name="Google Shape;206;g3adabb836f3_0_161"/>
          <p:cNvSpPr txBox="1"/>
          <p:nvPr>
            <p:ph type="title"/>
          </p:nvPr>
        </p:nvSpPr>
        <p:spPr>
          <a:xfrm>
            <a:off x="344500" y="281850"/>
            <a:ext cx="574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2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Marshall–Lerner (condición sobre la devaluación)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7" name="Google Shape;207;g3adabb836f3_0_161"/>
          <p:cNvSpPr txBox="1"/>
          <p:nvPr/>
        </p:nvSpPr>
        <p:spPr>
          <a:xfrm>
            <a:off x="344500" y="4635275"/>
            <a:ext cx="86862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Una devaluación real </a:t>
            </a:r>
            <a:r>
              <a:rPr b="1"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no mejora necesariamente</a:t>
            </a: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el saldo comercial en el largo plazo.</a:t>
            </a:r>
            <a:b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 efecto precio es demasiado débil como para compensar: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 encarecimiento de importaciones esenciales</a:t>
            </a:r>
            <a:b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 déficit estructural de elasticidades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08" name="Google Shape;208;g3adabb836f3_0_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437" y="1590600"/>
            <a:ext cx="5076327" cy="29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d517414db_0_5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4" name="Google Shape;214;g3ad517414db_0_51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5" name="Google Shape;215;g3ad517414db_0_51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6" name="Google Shape;216;g3ad517414db_0_51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7" name="Google Shape;217;g3ad517414db_0_51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8" name="Google Shape;218;g3ad517414db_0_51"/>
          <p:cNvSpPr txBox="1"/>
          <p:nvPr>
            <p:ph type="title"/>
          </p:nvPr>
        </p:nvSpPr>
        <p:spPr>
          <a:xfrm>
            <a:off x="172200" y="281850"/>
            <a:ext cx="59142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400">
                <a:solidFill>
                  <a:srgbClr val="FFFFFF"/>
                </a:solidFill>
              </a:rPr>
              <a:t>Test de autocorrelación y </a:t>
            </a:r>
            <a:r>
              <a:rPr lang="es-ES" sz="3400">
                <a:solidFill>
                  <a:srgbClr val="FFFFFF"/>
                </a:solidFill>
              </a:rPr>
              <a:t>Heterocedasticidad</a:t>
            </a:r>
            <a:endParaRPr sz="3400">
              <a:solidFill>
                <a:srgbClr val="FFFFFF"/>
              </a:solidFill>
            </a:endParaRPr>
          </a:p>
        </p:txBody>
      </p:sp>
      <p:pic>
        <p:nvPicPr>
          <p:cNvPr id="219" name="Google Shape;219;g3ad517414db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7500"/>
            <a:ext cx="4860701" cy="2464325"/>
          </a:xfrm>
          <a:prstGeom prst="rect">
            <a:avLst/>
          </a:prstGeom>
          <a:solidFill>
            <a:srgbClr val="323232"/>
          </a:solidFill>
          <a:ln>
            <a:noFill/>
          </a:ln>
        </p:spPr>
      </p:pic>
      <p:pic>
        <p:nvPicPr>
          <p:cNvPr id="220" name="Google Shape;220;g3ad517414db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061825"/>
            <a:ext cx="4860700" cy="2607475"/>
          </a:xfrm>
          <a:prstGeom prst="rect">
            <a:avLst/>
          </a:prstGeom>
          <a:solidFill>
            <a:srgbClr val="323232"/>
          </a:solidFill>
          <a:ln>
            <a:noFill/>
          </a:ln>
        </p:spPr>
      </p:pic>
      <p:pic>
        <p:nvPicPr>
          <p:cNvPr id="221" name="Google Shape;221;g3ad517414db_0_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0700" y="1590750"/>
            <a:ext cx="4283400" cy="5267250"/>
          </a:xfrm>
          <a:prstGeom prst="rect">
            <a:avLst/>
          </a:prstGeom>
          <a:solidFill>
            <a:srgbClr val="323232"/>
          </a:solidFill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7" name="Google Shape;227;p8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8" name="Google Shape;228;p8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9" name="Google Shape;229;p8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31" name="Google Shape;231;p8"/>
          <p:cNvSpPr txBox="1"/>
          <p:nvPr>
            <p:ph type="title"/>
          </p:nvPr>
        </p:nvSpPr>
        <p:spPr>
          <a:xfrm>
            <a:off x="651747" y="278550"/>
            <a:ext cx="54348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97222"/>
              <a:buFont typeface="Libre Franklin Medium"/>
              <a:buNone/>
            </a:pPr>
            <a:r>
              <a:rPr lang="es-ES" sz="3600">
                <a:solidFill>
                  <a:srgbClr val="FFFFFF"/>
                </a:solidFill>
              </a:rPr>
              <a:t>ECM (Corto Plazo) COVID</a:t>
            </a:r>
            <a:endParaRPr sz="3600"/>
          </a:p>
        </p:txBody>
      </p:sp>
      <p:pic>
        <p:nvPicPr>
          <p:cNvPr id="232" name="Google Shape;23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25" y="1867276"/>
            <a:ext cx="7963250" cy="1789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233" name="Google Shape;23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9175" y="3944395"/>
            <a:ext cx="6410151" cy="9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7126" y="5003331"/>
            <a:ext cx="6262350" cy="144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ad517414db_0_6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0" name="Google Shape;240;g3ad517414db_0_66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1" name="Google Shape;241;g3ad517414db_0_66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2" name="Google Shape;242;g3ad517414db_0_66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3" name="Google Shape;243;g3ad517414db_0_66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4" name="Google Shape;244;g3ad517414db_0_66"/>
          <p:cNvSpPr txBox="1"/>
          <p:nvPr>
            <p:ph type="title"/>
          </p:nvPr>
        </p:nvSpPr>
        <p:spPr>
          <a:xfrm>
            <a:off x="172200" y="281850"/>
            <a:ext cx="59142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</a:rPr>
              <a:t>Estimación de modelos ECM de Corto Plazo con Dummy COVID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245" name="Google Shape;245;g3ad517414db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85343"/>
            <a:ext cx="4458450" cy="4264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3ad517414db_0_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2050" y="1756325"/>
            <a:ext cx="55245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3ad517414db_0_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8450" y="2448550"/>
            <a:ext cx="4572100" cy="4138300"/>
          </a:xfrm>
          <a:prstGeom prst="rect">
            <a:avLst/>
          </a:prstGeom>
          <a:solidFill>
            <a:srgbClr val="323232"/>
          </a:solidFill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53" name="Google Shape;253;p16"/>
          <p:cNvSpPr/>
          <p:nvPr/>
        </p:nvSpPr>
        <p:spPr>
          <a:xfrm flipH="1" rot="10800000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366092"/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54" name="Google Shape;254;p16"/>
          <p:cNvSpPr/>
          <p:nvPr/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rgbClr val="4F81BD">
                  <a:alpha val="40784"/>
                </a:srgbClr>
              </a:gs>
              <a:gs pos="74000">
                <a:srgbClr val="93B3D7">
                  <a:alpha val="0"/>
                </a:srgbClr>
              </a:gs>
              <a:gs pos="100000">
                <a:srgbClr val="93B3D7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55" name="Google Shape;255;p16"/>
          <p:cNvSpPr/>
          <p:nvPr/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4F81BD">
                  <a:alpha val="14901"/>
                </a:srgbClr>
              </a:gs>
              <a:gs pos="100000">
                <a:srgbClr val="4F81BD">
                  <a:alpha val="14901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56" name="Google Shape;256;p16"/>
          <p:cNvSpPr txBox="1"/>
          <p:nvPr>
            <p:ph type="title"/>
          </p:nvPr>
        </p:nvSpPr>
        <p:spPr>
          <a:xfrm>
            <a:off x="374249" y="208375"/>
            <a:ext cx="5903100" cy="11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60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Elasticidades por País</a:t>
            </a:r>
            <a:endParaRPr sz="3600"/>
          </a:p>
        </p:txBody>
      </p:sp>
      <p:pic>
        <p:nvPicPr>
          <p:cNvPr id="257" name="Google Shape;257;p16" title="grafico_4_elasticidad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250" y="1657875"/>
            <a:ext cx="8665477" cy="520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adabb836f3_0_175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3" name="Google Shape;263;g3adabb836f3_0_175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4" name="Google Shape;264;g3adabb836f3_0_175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5" name="Google Shape;265;g3adabb836f3_0_175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6" name="Google Shape;266;g3adabb836f3_0_175"/>
          <p:cNvSpPr txBox="1"/>
          <p:nvPr>
            <p:ph type="title"/>
          </p:nvPr>
        </p:nvSpPr>
        <p:spPr>
          <a:xfrm>
            <a:off x="610524" y="278538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640">
                <a:solidFill>
                  <a:srgbClr val="FFFFFF"/>
                </a:solidFill>
              </a:rPr>
              <a:t>Comparación</a:t>
            </a:r>
            <a:endParaRPr sz="364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640">
                <a:solidFill>
                  <a:srgbClr val="FFFFFF"/>
                </a:solidFill>
              </a:rPr>
              <a:t>Internacional</a:t>
            </a:r>
            <a:endParaRPr sz="3640"/>
          </a:p>
        </p:txBody>
      </p:sp>
      <p:graphicFrame>
        <p:nvGraphicFramePr>
          <p:cNvPr id="267" name="Google Shape;267;g3adabb836f3_0_175"/>
          <p:cNvGraphicFramePr/>
          <p:nvPr/>
        </p:nvGraphicFramePr>
        <p:xfrm>
          <a:off x="344500" y="159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{5231BDC3-D9F7-4047-B5F4-D15AE6ED5886}</a:tableStyleId>
              </a:tblPr>
              <a:tblGrid>
                <a:gridCol w="939125"/>
                <a:gridCol w="595100"/>
                <a:gridCol w="595100"/>
                <a:gridCol w="595100"/>
                <a:gridCol w="595100"/>
                <a:gridCol w="595100"/>
                <a:gridCol w="4537675"/>
              </a:tblGrid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Pais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δ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η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g_T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R2_X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R2_M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000"/>
                        <a:t>Observaciones</a:t>
                      </a:r>
                      <a:endParaRPr b="1"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Argentina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0,89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2,13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0,0066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0,905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0,971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Restricción externa fuerte; exportaciones poco sensibles al ingreso mundial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Australia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1,34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1,57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0,0231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0,963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0,980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Elasticidades altas, crecimiento algo más balanceado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Brasil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1,51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2,14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0,0158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0,915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0,967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Exportaciones menos sensibles, pero importaciones moderadas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Chile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0,60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1,67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0,0118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0,831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0,967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Crecimiento balanceado relativamente alto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Alemania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3,02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2,93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0,0105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0,942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0,980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Alta sensibilidad a ingreso mundial; mayor resiliencia exportadora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64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Corea del Sur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2,01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1,65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0,0419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0,975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Exportaciones muy sensibles, crecimiento externo favorable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México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2,31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2,36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0,0145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0,970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0,989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Elasticidades balanceadas, crecimiento moderado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Singapur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1,36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1,27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0,0477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0,991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Muy sensible al comercio internacional, alto crecimiento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64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Estados Unidos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2,04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1,96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0,0218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0,959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0,982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Elasticidades altas, crecimiento balanceado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Uruguay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1,74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1,64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0,0252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0,963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0,956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/>
                        <a:t>Sensibilidad moderada, crecimiento limitado por tamaño de mercado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3" name="Google Shape;273;p10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4" name="Google Shape;274;p10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5" name="Google Shape;275;p10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6" name="Google Shape;276;p10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7" name="Google Shape;277;p10"/>
          <p:cNvSpPr txBox="1"/>
          <p:nvPr>
            <p:ph type="title"/>
          </p:nvPr>
        </p:nvSpPr>
        <p:spPr>
          <a:xfrm>
            <a:off x="610524" y="278538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640">
                <a:solidFill>
                  <a:srgbClr val="FFFFFF"/>
                </a:solidFill>
              </a:rPr>
              <a:t>Comparación</a:t>
            </a:r>
            <a:endParaRPr sz="364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Libre Franklin Medium"/>
              <a:buNone/>
            </a:pPr>
            <a:r>
              <a:rPr lang="es-ES" sz="3640">
                <a:solidFill>
                  <a:srgbClr val="FFFFFF"/>
                </a:solidFill>
              </a:rPr>
              <a:t>Internacional</a:t>
            </a:r>
            <a:endParaRPr sz="3640"/>
          </a:p>
        </p:txBody>
      </p:sp>
      <p:sp>
        <p:nvSpPr>
          <p:cNvPr id="278" name="Google Shape;278;p10"/>
          <p:cNvSpPr txBox="1"/>
          <p:nvPr>
            <p:ph idx="1" type="body"/>
          </p:nvPr>
        </p:nvSpPr>
        <p:spPr>
          <a:xfrm>
            <a:off x="925500" y="1992550"/>
            <a:ext cx="7293000" cy="43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s-ES" sz="1700"/>
              <a:t>Mientras que naciones que lograron un desarrollo sostenido exhiben una relación elasticidad exportaciones/elasticidad importaciones cercana o superior a </a:t>
            </a:r>
            <a:r>
              <a:rPr lang="es-ES" sz="1700"/>
              <a:t>la unidad</a:t>
            </a:r>
            <a:r>
              <a:rPr lang="es-ES" sz="1700"/>
              <a:t> (que les permite crecer a tasas altas), Argentina presenta una relación muy desfavorable.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s-ES" sz="1700"/>
              <a:t>Este contraste subraya que el patrón de especialización productiva de Argentina no está lo suficientemente acoplado a la demanda global de alto valor agregado, y su matriz productiva es altamente importadora.</a:t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340"/>
              </a:spcBef>
              <a:spcAft>
                <a:spcPts val="0"/>
              </a:spcAft>
              <a:buSzPts val="1700"/>
              <a:buChar char="•"/>
            </a:pPr>
            <a:r>
              <a:rPr lang="es-ES" sz="1700"/>
              <a:t>Para alcanzar tasas de crecimiento sostenibles y equiparables a las de </a:t>
            </a:r>
            <a:r>
              <a:rPr lang="es-ES" sz="1700"/>
              <a:t>países</a:t>
            </a:r>
            <a:r>
              <a:rPr lang="es-ES" sz="1700"/>
              <a:t> exitosos, Argentina no puede depender únicamente de la política cambiaria (devaluación, que afecta la elasticidad-precio).</a:t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4" name="Google Shape;284;p11"/>
          <p:cNvSpPr/>
          <p:nvPr/>
        </p:nvSpPr>
        <p:spPr>
          <a:xfrm flipH="1" rot="10800000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366092"/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5" name="Google Shape;285;p11"/>
          <p:cNvSpPr/>
          <p:nvPr/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rgbClr val="4F81BD">
                  <a:alpha val="40784"/>
                </a:srgbClr>
              </a:gs>
              <a:gs pos="74000">
                <a:srgbClr val="93B3D7">
                  <a:alpha val="0"/>
                </a:srgbClr>
              </a:gs>
              <a:gs pos="100000">
                <a:srgbClr val="93B3D7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6" name="Google Shape;286;p11"/>
          <p:cNvSpPr/>
          <p:nvPr/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4F81BD">
                  <a:alpha val="14901"/>
                </a:srgbClr>
              </a:gs>
              <a:gs pos="100000">
                <a:srgbClr val="4F81BD">
                  <a:alpha val="14901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7" name="Google Shape;287;p11"/>
          <p:cNvSpPr txBox="1"/>
          <p:nvPr>
            <p:ph type="title"/>
          </p:nvPr>
        </p:nvSpPr>
        <p:spPr>
          <a:xfrm>
            <a:off x="25" y="0"/>
            <a:ext cx="6096600" cy="15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30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Tipo de Cambio Real (REER) por País / </a:t>
            </a:r>
            <a:r>
              <a:rPr lang="es-ES" sz="3300">
                <a:solidFill>
                  <a:srgbClr val="FFFFFF"/>
                </a:solidFill>
              </a:rPr>
              <a:t>ITCRM para Argentina</a:t>
            </a:r>
            <a:endParaRPr sz="3300"/>
          </a:p>
        </p:txBody>
      </p:sp>
      <p:pic>
        <p:nvPicPr>
          <p:cNvPr id="288" name="Google Shape;288;p11" title="grafico_REER_comparativo_ARG_ITCR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98500"/>
            <a:ext cx="9144003" cy="457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4" name="Google Shape;294;p18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5" name="Google Shape;295;p18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6" name="Google Shape;296;p18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7" name="Google Shape;297;p18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8" name="Google Shape;298;p18"/>
          <p:cNvSpPr txBox="1"/>
          <p:nvPr>
            <p:ph type="title"/>
          </p:nvPr>
        </p:nvSpPr>
        <p:spPr>
          <a:xfrm>
            <a:off x="593799" y="278538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600">
                <a:solidFill>
                  <a:srgbClr val="FFFFFF"/>
                </a:solidFill>
              </a:rPr>
              <a:t>Conclusiones</a:t>
            </a:r>
            <a:endParaRPr sz="3600"/>
          </a:p>
        </p:txBody>
      </p:sp>
      <p:sp>
        <p:nvSpPr>
          <p:cNvPr id="299" name="Google Shape;299;p18"/>
          <p:cNvSpPr txBox="1"/>
          <p:nvPr>
            <p:ph idx="1" type="body"/>
          </p:nvPr>
        </p:nvSpPr>
        <p:spPr>
          <a:xfrm>
            <a:off x="920300" y="1932650"/>
            <a:ext cx="7647900" cy="41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b="1" lang="es-ES" sz="1700"/>
              <a:t>La hipótesis se CONFIRMA, el crecimiento de Argentina está estructuralmente restringido por la balanza de pagos.</a:t>
            </a:r>
            <a:endParaRPr b="1"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Las elasticidades agregadas estimadas muestran que Argentina tiene una respuesta limitada de sus exportaciones frente a variaciones de la demanda externa y una alta respuesta de importaciones ante el ingreso doméstico.</a:t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La condición Marshall–Lerner no se satisface en magnitud a nivel agregado, por lo que las devaluaciones aisladas muestran efectos muy limitados para mejorar el saldo comercial en el largo plazo.</a:t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La Tasa de Thirlwall estimada (~0.9% a 1% anual) indica que, con la estructura de comercio actual, la restricción externa es potencialmente vinculante, para crecer sostenidamente a tasas superiores es imprescindible cambiar la composición del comercio y reducir la dependencia importadora.</a:t>
            </a:r>
            <a:endParaRPr sz="17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0" y="1"/>
            <a:ext cx="9144000" cy="36018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7" name="Google Shape;97;p2"/>
          <p:cNvSpPr txBox="1"/>
          <p:nvPr>
            <p:ph type="title"/>
          </p:nvPr>
        </p:nvSpPr>
        <p:spPr>
          <a:xfrm>
            <a:off x="391500" y="261825"/>
            <a:ext cx="574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4200">
                <a:solidFill>
                  <a:srgbClr val="FFFFFF"/>
                </a:solidFill>
              </a:rPr>
              <a:t>Hipótesis</a:t>
            </a:r>
            <a:endParaRPr sz="5100"/>
          </a:p>
        </p:txBody>
      </p:sp>
      <p:sp>
        <p:nvSpPr>
          <p:cNvPr id="98" name="Google Shape;98;p2"/>
          <p:cNvSpPr txBox="1"/>
          <p:nvPr/>
        </p:nvSpPr>
        <p:spPr>
          <a:xfrm>
            <a:off x="391500" y="1295625"/>
            <a:ext cx="83610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Argentina posee asimetría estructural en las elasticidades del comercio exterior, imponiendo una restricción externa crónica, limitando la tasa de crecimiento sostenible, su competitividad internacional y desaprovechamiento del crecimiento mundial.</a:t>
            </a:r>
            <a:endParaRPr sz="32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99" name="Google Shape;9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525" y="3601674"/>
            <a:ext cx="4884474" cy="3256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3601675"/>
            <a:ext cx="4259526" cy="325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5" name="Google Shape;305;p20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6" name="Google Shape;306;p20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7" name="Google Shape;307;p20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8" name="Google Shape;308;p20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9" name="Google Shape;309;p20"/>
          <p:cNvSpPr txBox="1"/>
          <p:nvPr>
            <p:ph type="title"/>
          </p:nvPr>
        </p:nvSpPr>
        <p:spPr>
          <a:xfrm>
            <a:off x="694174" y="281876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4000">
                <a:solidFill>
                  <a:srgbClr val="FFFFFF"/>
                </a:solidFill>
              </a:rPr>
              <a:t>Futuras Líneas de Investigación</a:t>
            </a:r>
            <a:endParaRPr sz="4900"/>
          </a:p>
        </p:txBody>
      </p:sp>
      <p:sp>
        <p:nvSpPr>
          <p:cNvPr id="310" name="Google Shape;310;p20"/>
          <p:cNvSpPr txBox="1"/>
          <p:nvPr>
            <p:ph idx="1" type="body"/>
          </p:nvPr>
        </p:nvSpPr>
        <p:spPr>
          <a:xfrm>
            <a:off x="767100" y="2318200"/>
            <a:ext cx="7554600" cy="3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s-ES" sz="1700"/>
              <a:t>Rigor Econométrico:</a:t>
            </a:r>
            <a:endParaRPr/>
          </a:p>
          <a:p>
            <a:pPr indent="0" lvl="0" marL="4572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Explorar el modelo ARDL (Autoregressive Distributed Lag) o el test de Johansen (Cointegración Multivariada) para un análisis más robusto de las series.</a:t>
            </a:r>
            <a:endParaRPr/>
          </a:p>
          <a:p>
            <a:pPr indent="-342900" lvl="0" marL="3429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s-ES" sz="1700"/>
              <a:t>Análisis Estructural:</a:t>
            </a:r>
            <a:endParaRPr/>
          </a:p>
          <a:p>
            <a:pPr indent="0" lvl="0" marL="4572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Probar la existencia de quiebres estructurales formales (Bai–Perron) para determinar si las elasticidades cambiaron permanentemente post-crisis.</a:t>
            </a:r>
            <a:endParaRPr/>
          </a:p>
          <a:p>
            <a:pPr indent="-342900" lvl="0" marL="3429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s-ES" sz="1700"/>
              <a:t>Disgregación:</a:t>
            </a:r>
            <a:endParaRPr/>
          </a:p>
          <a:p>
            <a:pPr indent="0" lvl="0" marL="4572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700"/>
              <a:t>Analizar elasticidades por componentes de la canasta comercial (ej. Manufacturas vs. Primarios) para refinar las recomendaciones de política.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6" name="Google Shape;106;p3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7" name="Google Shape;107;p3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8" name="Google Shape;108;p3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0" name="Google Shape;110;p3"/>
          <p:cNvSpPr txBox="1"/>
          <p:nvPr>
            <p:ph type="title"/>
          </p:nvPr>
        </p:nvSpPr>
        <p:spPr>
          <a:xfrm>
            <a:off x="545199" y="281801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4200">
                <a:solidFill>
                  <a:srgbClr val="FFFFFF"/>
                </a:solidFill>
              </a:rPr>
              <a:t>Objetivo</a:t>
            </a:r>
            <a:endParaRPr sz="5100"/>
          </a:p>
        </p:txBody>
      </p:sp>
      <p:sp>
        <p:nvSpPr>
          <p:cNvPr id="111" name="Google Shape;111;p3"/>
          <p:cNvSpPr txBox="1"/>
          <p:nvPr/>
        </p:nvSpPr>
        <p:spPr>
          <a:xfrm>
            <a:off x="-27150" y="1767750"/>
            <a:ext cx="9198300" cy="49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ibre Franklin"/>
              <a:buChar char="•"/>
            </a:pPr>
            <a:r>
              <a:rPr lang="es-ES" sz="2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Este estudio analiza la dinámica del comercio exterior y la producción en Argentina entre 2000 y 2024, considerando la interacción entre exportaciones, importaciones y Producto Interno Bruto (PIB) en el contexto del crecimiento mundial.</a:t>
            </a:r>
            <a:endParaRPr sz="20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61950" lvl="0" marL="3429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ibre Franklin"/>
              <a:buChar char="•"/>
            </a:pPr>
            <a:r>
              <a:rPr lang="es-ES" sz="2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 través de un análisis econométrico de series temporales y la aplicación de la Ley de Thirlwall (1979), se evalúan las elasticidades ingreso y precio de exportaciones e importaciones, así como la consistencia del crecimiento observado con el crecimiento balanceado predicho por restricciones externas.</a:t>
            </a:r>
            <a:endParaRPr sz="20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61950" lvl="0" marL="3429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ibre Franklin"/>
              <a:buChar char="•"/>
            </a:pPr>
            <a:r>
              <a:rPr lang="es-ES" sz="2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 destacan los efectos de shocks macroeconómicos de la pandemia de COVID-19 y se presentan comparaciones con tendencias internacionales, aportando conclusiones sobre la resiliencia y limitaciones estructurales de la economía argentina.</a:t>
            </a:r>
            <a:endParaRPr sz="20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7" name="Google Shape;117;p7"/>
          <p:cNvSpPr/>
          <p:nvPr/>
        </p:nvSpPr>
        <p:spPr>
          <a:xfrm flipH="1" rot="10800000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366092"/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8" name="Google Shape;118;p7"/>
          <p:cNvSpPr/>
          <p:nvPr/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rgbClr val="4F81BD">
                  <a:alpha val="40784"/>
                </a:srgbClr>
              </a:gs>
              <a:gs pos="74000">
                <a:srgbClr val="93B3D7">
                  <a:alpha val="0"/>
                </a:srgbClr>
              </a:gs>
              <a:gs pos="100000">
                <a:srgbClr val="93B3D7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9" name="Google Shape;119;p7"/>
          <p:cNvSpPr/>
          <p:nvPr/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4F81BD">
                  <a:alpha val="14901"/>
                </a:srgbClr>
              </a:gs>
              <a:gs pos="100000">
                <a:srgbClr val="4F81BD">
                  <a:alpha val="14901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0" name="Google Shape;120;p7"/>
          <p:cNvSpPr txBox="1"/>
          <p:nvPr>
            <p:ph type="title"/>
          </p:nvPr>
        </p:nvSpPr>
        <p:spPr>
          <a:xfrm>
            <a:off x="399434" y="208363"/>
            <a:ext cx="5297700" cy="11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ibre Franklin Medium"/>
              <a:buNone/>
            </a:pPr>
            <a:r>
              <a:rPr lang="es-ES" sz="320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Exportaciones e Importaciones de Argentina (2000–2024)</a:t>
            </a:r>
            <a:endParaRPr sz="3200"/>
          </a:p>
        </p:txBody>
      </p:sp>
      <p:sp>
        <p:nvSpPr>
          <p:cNvPr id="121" name="Google Shape;121;p7"/>
          <p:cNvSpPr txBox="1"/>
          <p:nvPr/>
        </p:nvSpPr>
        <p:spPr>
          <a:xfrm>
            <a:off x="6193450" y="875150"/>
            <a:ext cx="26601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Fuente: WDI</a:t>
            </a:r>
            <a:endParaRPr i="1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Valores en escala </a:t>
            </a:r>
            <a:r>
              <a:rPr i="1" lang="es-E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logarítmica</a:t>
            </a:r>
            <a:endParaRPr i="1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22" name="Google Shape;122;p7" title="grafico_1_tra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438" y="1719294"/>
            <a:ext cx="8563123" cy="5138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8" name="Google Shape;128;p4"/>
          <p:cNvSpPr/>
          <p:nvPr/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9" name="Google Shape;129;p4"/>
          <p:cNvSpPr/>
          <p:nvPr/>
        </p:nvSpPr>
        <p:spPr>
          <a:xfrm flipH="1" rot="10800000">
            <a:off x="-2" y="0"/>
            <a:ext cx="6086479" cy="1590742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0" name="Google Shape;130;p4"/>
          <p:cNvSpPr/>
          <p:nvPr/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2" name="Google Shape;132;p4"/>
          <p:cNvSpPr txBox="1"/>
          <p:nvPr>
            <p:ph type="title"/>
          </p:nvPr>
        </p:nvSpPr>
        <p:spPr>
          <a:xfrm>
            <a:off x="344500" y="281800"/>
            <a:ext cx="574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600">
                <a:solidFill>
                  <a:srgbClr val="FFFFFF"/>
                </a:solidFill>
              </a:rPr>
              <a:t>Diseño de Investigación</a:t>
            </a:r>
            <a:endParaRPr sz="3600"/>
          </a:p>
        </p:txBody>
      </p:sp>
      <p:sp>
        <p:nvSpPr>
          <p:cNvPr id="133" name="Google Shape;133;p4"/>
          <p:cNvSpPr txBox="1"/>
          <p:nvPr>
            <p:ph idx="1" type="body"/>
          </p:nvPr>
        </p:nvSpPr>
        <p:spPr>
          <a:xfrm>
            <a:off x="172200" y="1845300"/>
            <a:ext cx="8799600" cy="47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s-ES" sz="1800"/>
              <a:t>Diseño de Investigación: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1800"/>
              <a:t>Fuentes utilizadas: WDI y BCRA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340"/>
              </a:spcBef>
              <a:spcAft>
                <a:spcPts val="0"/>
              </a:spcAft>
              <a:buSzPts val="1800"/>
              <a:buChar char="●"/>
            </a:pPr>
            <a:r>
              <a:rPr lang="es-ES" sz="1800"/>
              <a:t>Variables: Exportaciones (X), Importaciones (M), PIB local (Y), PIB mundial (Y*), Tipo de Cambio Real </a:t>
            </a:r>
            <a:r>
              <a:rPr lang="es-ES" sz="1800"/>
              <a:t>(R) </a:t>
            </a:r>
            <a:endParaRPr sz="1800"/>
          </a:p>
          <a:p>
            <a:pPr indent="0" lvl="0" marL="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340"/>
              </a:spcBef>
              <a:spcAft>
                <a:spcPts val="0"/>
              </a:spcAft>
              <a:buSzPts val="1800"/>
              <a:buChar char="●"/>
            </a:pPr>
            <a:r>
              <a:rPr lang="es-ES" sz="1800"/>
              <a:t>Métodos: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T</a:t>
            </a:r>
            <a:r>
              <a:rPr lang="es-ES" sz="1800"/>
              <a:t>est de raíz unitaria ADF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Modelos de Largo Plazo (Regresión en Logaritmos)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Modelo de Corrección de Errores (ECM) para el Corto Plazo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Test Breusch-Godfrey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Test Breusch-Pagan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Test de White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 sz="1800"/>
              <a:t>Cálculo</a:t>
            </a:r>
            <a:r>
              <a:rPr lang="es-ES" sz="1800"/>
              <a:t> de Elasticidades y Tasa de Thirlwall.</a:t>
            </a:r>
            <a:endParaRPr sz="1800"/>
          </a:p>
          <a:p>
            <a:pPr indent="0" lvl="0" marL="34290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34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d517414db_0_3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9" name="Google Shape;139;g3ad517414db_0_35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0" name="Google Shape;140;g3ad517414db_0_35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1" name="Google Shape;141;g3ad517414db_0_35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2" name="Google Shape;142;g3ad517414db_0_35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3" name="Google Shape;143;g3ad517414db_0_35"/>
          <p:cNvSpPr txBox="1"/>
          <p:nvPr>
            <p:ph type="title"/>
          </p:nvPr>
        </p:nvSpPr>
        <p:spPr>
          <a:xfrm>
            <a:off x="172200" y="281850"/>
            <a:ext cx="59142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</a:rPr>
              <a:t>ADF y Modelos de Largo Plazo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</a:rPr>
              <a:t>ARGENTINA 2000-2024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44" name="Google Shape;144;g3ad517414db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5" y="1781825"/>
            <a:ext cx="4387474" cy="156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3ad517414db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22363"/>
            <a:ext cx="4140525" cy="10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3ad517414db_0_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77" y="3487913"/>
            <a:ext cx="4387473" cy="327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3ad517414db_0_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075" y="1590588"/>
            <a:ext cx="3086100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ad517414db_0_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3550" y="3487925"/>
            <a:ext cx="4696575" cy="32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d517414db_2_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4" name="Google Shape;154;g3ad517414db_2_11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5" name="Google Shape;155;g3ad517414db_2_11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6" name="Google Shape;156;g3ad517414db_2_11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g3ad517414db_2_11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g3ad517414db_2_11"/>
          <p:cNvSpPr txBox="1"/>
          <p:nvPr>
            <p:ph type="title"/>
          </p:nvPr>
        </p:nvSpPr>
        <p:spPr>
          <a:xfrm>
            <a:off x="344499" y="281838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ADF y Modelos de Largo Plazo</a:t>
            </a:r>
            <a:endParaRPr sz="3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ARGENTINA 2000-2024</a:t>
            </a:r>
            <a:endParaRPr sz="4200">
              <a:solidFill>
                <a:srgbClr val="FFFFFF"/>
              </a:solidFill>
            </a:endParaRPr>
          </a:p>
        </p:txBody>
      </p:sp>
      <p:sp>
        <p:nvSpPr>
          <p:cNvPr id="159" name="Google Shape;159;g3ad517414db_2_11"/>
          <p:cNvSpPr txBox="1"/>
          <p:nvPr/>
        </p:nvSpPr>
        <p:spPr>
          <a:xfrm>
            <a:off x="0" y="1813825"/>
            <a:ext cx="91440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 test ADF verifica que todas las variables son integradas de orden 1 (I[1]) para verificar que el ECM sea válido.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</a:pPr>
            <a:r>
              <a:rPr lang="es-ES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 calcularon transformaciones logarítmicas (lnX, lnM, lnY, lnR, lnYworld) para analizar tasas de crecimiento anuales. Y con ellas se estimaron las elasticidades planteando los siguientes modelos: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-ES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60" name="Google Shape;160;g3ad517414db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88" y="3276000"/>
            <a:ext cx="4572000" cy="327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3ad517414db_2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143725"/>
            <a:ext cx="4571975" cy="33761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adabb836f3_0_5"/>
          <p:cNvSpPr/>
          <p:nvPr/>
        </p:nvSpPr>
        <p:spPr>
          <a:xfrm>
            <a:off x="0" y="19050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7" name="Google Shape;167;g3adabb836f3_0_5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8" name="Google Shape;168;g3adabb836f3_0_5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9" name="Google Shape;169;g3adabb836f3_0_5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0" name="Google Shape;170;g3adabb836f3_0_5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1" name="Google Shape;171;g3adabb836f3_0_5"/>
          <p:cNvSpPr txBox="1"/>
          <p:nvPr>
            <p:ph type="title"/>
          </p:nvPr>
        </p:nvSpPr>
        <p:spPr>
          <a:xfrm>
            <a:off x="860999" y="278463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50"/>
              <a:buFont typeface="Libre Franklin Medium"/>
              <a:buNone/>
            </a:pPr>
            <a:r>
              <a:rPr lang="es-ES" sz="3600">
                <a:solidFill>
                  <a:schemeClr val="lt1"/>
                </a:solidFill>
              </a:rPr>
              <a:t>Resultados Argentina </a:t>
            </a:r>
            <a:endParaRPr sz="3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50"/>
              <a:buFont typeface="Libre Franklin Medium"/>
              <a:buNone/>
            </a:pPr>
            <a:r>
              <a:rPr lang="es-ES" sz="3600">
                <a:solidFill>
                  <a:schemeClr val="lt1"/>
                </a:solidFill>
              </a:rPr>
              <a:t>(Largo plazo)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172" name="Google Shape;172;g3adabb836f3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250" y="2228971"/>
            <a:ext cx="6475101" cy="69652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73" name="Google Shape;173;g3adabb836f3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250" y="4507355"/>
            <a:ext cx="6475100" cy="65307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74" name="Google Shape;174;g3adabb836f3_0_5"/>
          <p:cNvSpPr txBox="1"/>
          <p:nvPr/>
        </p:nvSpPr>
        <p:spPr>
          <a:xfrm>
            <a:off x="486050" y="1791000"/>
            <a:ext cx="8222100" cy="51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Estimación Exportaciones:</a:t>
            </a:r>
            <a:endParaRPr b="1"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04800" lvl="0" marL="457200" rtl="0" algn="l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</a:pPr>
            <a:r>
              <a:rPr lang="es-E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Elasticidad ingreso de exportaciones moderada (0,64), indica que las exportaciones argentinas crecen menos que proporcionalmente al ingreso mundial.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04800" lvl="0" marL="45720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</a:pPr>
            <a:r>
              <a:rPr lang="es-E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Elasticidad precio de exportaciones baja (0,19), indica que una apreciación (bajada de lnR según definición que usamos) reduce exportaciones, con menor capacidad de aprovechar devaluaciones para ganar mercado.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Estimación Importaciones:</a:t>
            </a:r>
            <a:endParaRPr b="1"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04800" lvl="0" marL="457200" rtl="0" algn="l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</a:pPr>
            <a:r>
              <a:rPr lang="es-E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Elasticidad ingreso de importaciones alta (2,13), evidencia de dependencia estructural de bienes importados y mayor sensibilidad al crecimiento interno.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04800" lvl="0" marL="45720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</a:pPr>
            <a:r>
              <a:rPr lang="es-E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Elasticidad precio de importaciones moderada (-0,29), indica una fuerte dependencia de insumos y bienes de capital importados, que genera una sustitución limitada ante una devaluación.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dabb836f3_0_9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0" name="Google Shape;180;g3adabb836f3_0_98"/>
          <p:cNvSpPr/>
          <p:nvPr/>
        </p:nvSpPr>
        <p:spPr>
          <a:xfrm flipH="1">
            <a:off x="-3" y="-1"/>
            <a:ext cx="9144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6092"/>
              </a:gs>
            </a:gsLst>
            <a:lin ang="840013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1" name="Google Shape;181;g3adabb836f3_0_98"/>
          <p:cNvSpPr/>
          <p:nvPr/>
        </p:nvSpPr>
        <p:spPr>
          <a:xfrm flipH="1" rot="10800000">
            <a:off x="-2" y="142"/>
            <a:ext cx="6086400" cy="1590600"/>
          </a:xfrm>
          <a:prstGeom prst="rect">
            <a:avLst/>
          </a:prstGeom>
          <a:gradFill>
            <a:gsLst>
              <a:gs pos="0">
                <a:srgbClr val="4F81BD">
                  <a:alpha val="0"/>
                </a:srgbClr>
              </a:gs>
              <a:gs pos="20000">
                <a:srgbClr val="4F81BD">
                  <a:alpha val="0"/>
                </a:srgbClr>
              </a:gs>
              <a:gs pos="100000">
                <a:srgbClr val="244061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2" name="Google Shape;182;g3adabb836f3_0_98"/>
          <p:cNvSpPr/>
          <p:nvPr/>
        </p:nvSpPr>
        <p:spPr>
          <a:xfrm flipH="1">
            <a:off x="6086397" y="-1"/>
            <a:ext cx="3057600" cy="1590600"/>
          </a:xfrm>
          <a:prstGeom prst="rect">
            <a:avLst/>
          </a:prstGeom>
          <a:gradFill>
            <a:gsLst>
              <a:gs pos="0">
                <a:srgbClr val="4F81BD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3" name="Google Shape;183;g3adabb836f3_0_98"/>
          <p:cNvSpPr/>
          <p:nvPr/>
        </p:nvSpPr>
        <p:spPr>
          <a:xfrm>
            <a:off x="344512" y="-1"/>
            <a:ext cx="87996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244061">
                  <a:alpha val="51764"/>
                </a:srgbClr>
              </a:gs>
              <a:gs pos="100000">
                <a:srgbClr val="244061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4" name="Google Shape;184;g3adabb836f3_0_98"/>
          <p:cNvSpPr txBox="1"/>
          <p:nvPr>
            <p:ph type="title"/>
          </p:nvPr>
        </p:nvSpPr>
        <p:spPr>
          <a:xfrm>
            <a:off x="344499" y="281838"/>
            <a:ext cx="74220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Libre Franklin Medium"/>
              <a:buNone/>
            </a:pPr>
            <a:r>
              <a:rPr lang="es-ES" sz="36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Modelo de Thirlwall</a:t>
            </a:r>
            <a:endParaRPr sz="4800">
              <a:solidFill>
                <a:srgbClr val="FFFFFF"/>
              </a:solidFill>
            </a:endParaRPr>
          </a:p>
        </p:txBody>
      </p:sp>
      <p:pic>
        <p:nvPicPr>
          <p:cNvPr id="185" name="Google Shape;185;g3adabb836f3_0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77216"/>
            <a:ext cx="9143999" cy="4418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>Luciano Reyente</dc:creator>
</cp:coreProperties>
</file>